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58" r:id="rId14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4"/>
    <p:restoredTop sz="94818"/>
  </p:normalViewPr>
  <p:slideViewPr>
    <p:cSldViewPr>
      <p:cViewPr varScale="1">
        <p:scale>
          <a:sx n="123" d="100"/>
          <a:sy n="123" d="100"/>
        </p:scale>
        <p:origin x="-2016" y="-102"/>
      </p:cViewPr>
      <p:guideLst>
        <p:guide orient="horz" pos="346"/>
        <p:guide orient="horz" pos="3974"/>
        <p:guide orient="horz" pos="164"/>
        <p:guide orient="horz" pos="4156"/>
        <p:guide orient="horz" pos="436"/>
        <p:guide orient="horz" pos="743"/>
        <p:guide orient="horz" pos="3547"/>
        <p:guide orient="horz" pos="522"/>
        <p:guide orient="horz" pos="3710"/>
        <p:guide orient="horz" pos="1747"/>
        <p:guide pos="393"/>
        <p:guide pos="7514"/>
        <p:guide pos="211"/>
        <p:guide pos="5110"/>
        <p:guide pos="2842"/>
        <p:guide pos="3840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orient="horz" pos="2924"/>
        <p:guide pos="2140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>
                <c:manualLayout>
                  <c:x val="4.4092323075214004E-2"/>
                  <c:y val="-4.03129810973386E-2"/>
                </c:manualLayout>
              </c:layout>
              <c:tx>
                <c:rich>
                  <a:bodyPr/>
                  <a:lstStyle/>
                  <a:p>
                    <a:r>
                      <a:rPr lang="en-US" sz="4000" baseline="0" dirty="0" smtClean="0"/>
                      <a:t>1</a:t>
                    </a:r>
                    <a:r>
                      <a:rPr lang="ru-RU" sz="4000" baseline="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636813502203464E-2"/>
                  <c:y val="-4.0313179487993414E-2"/>
                </c:manualLayout>
              </c:layout>
              <c:showVal val="1"/>
            </c:dLbl>
            <c:dLbl>
              <c:idx val="2"/>
              <c:layout>
                <c:manualLayout>
                  <c:x val="7.3487205125356558E-3"/>
                  <c:y val="-7.5586839557509593E-3"/>
                </c:manualLayout>
              </c:layout>
              <c:showVal val="1"/>
            </c:dLbl>
            <c:dLbl>
              <c:idx val="3"/>
              <c:layout>
                <c:manualLayout>
                  <c:x val="4.4092323075214527E-3"/>
                  <c:y val="-2.2676051867252845E-2"/>
                </c:manualLayout>
              </c:layout>
              <c:showVal val="1"/>
            </c:dLbl>
            <c:dLbl>
              <c:idx val="4"/>
              <c:layout>
                <c:manualLayout>
                  <c:x val="1.469744102507128E-3"/>
                  <c:y val="-3.779341977875483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5273858460171219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10</c:v>
                </c:pt>
                <c:pt idx="1">
                  <c:v>29</c:v>
                </c:pt>
                <c:pt idx="2">
                  <c:v>65</c:v>
                </c:pt>
                <c:pt idx="3">
                  <c:v>78</c:v>
                </c:pt>
                <c:pt idx="4">
                  <c:v>97</c:v>
                </c:pt>
                <c:pt idx="5">
                  <c:v>132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-1.9253647742843386E-2"/>
                  <c:y val="-5.8581586172964842E-2"/>
                </c:manualLayout>
              </c:layout>
              <c:showVal val="1"/>
            </c:dLbl>
            <c:dLbl>
              <c:idx val="7"/>
              <c:layout>
                <c:manualLayout>
                  <c:x val="-4.2696066177832157E-2"/>
                  <c:y val="-0.11441566016474354"/>
                </c:manualLayout>
              </c:layout>
              <c:showVal val="1"/>
            </c:dLbl>
            <c:dLbl>
              <c:idx val="8"/>
              <c:layout>
                <c:manualLayout>
                  <c:x val="3.0864197530864382E-3"/>
                  <c:y val="-0.18519819653810696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6" formatCode="_-* #,##0_р_._-;\-* #,##0_р_._-;_-* &quot;-&quot;??_р_._-;_-@_-">
                  <c:v>162</c:v>
                </c:pt>
                <c:pt idx="7" formatCode="_-* #,##0_р_._-;\-* #,##0_р_._-;_-* &quot;-&quot;??_р_._-;_-@_-">
                  <c:v>182</c:v>
                </c:pt>
              </c:numCache>
            </c:numRef>
          </c:val>
        </c:ser>
        <c:axId val="153618304"/>
        <c:axId val="153603072"/>
      </c:areaChart>
      <c:valAx>
        <c:axId val="153603072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53618304"/>
        <c:crosses val="autoZero"/>
        <c:crossBetween val="midCat"/>
      </c:valAx>
      <c:dateAx>
        <c:axId val="153618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53603072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sz="4000" baseline="0" smtClean="0"/>
                      <a:t>5</a:t>
                    </a:r>
                    <a:r>
                      <a:rPr lang="en-US" smtClean="0"/>
                      <a:t>  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5432098765432172E-3"/>
                  <c:y val="1.6836199685282483E-2"/>
                </c:manualLayout>
              </c:layout>
              <c:showVal val="1"/>
            </c:dLbl>
            <c:dLbl>
              <c:idx val="3"/>
              <c:layout>
                <c:manualLayout>
                  <c:x val="5.6583708480089612E-17"/>
                  <c:y val="-1.9642232966162829E-2"/>
                </c:manualLayout>
              </c:layout>
              <c:showVal val="1"/>
            </c:dLbl>
            <c:dLbl>
              <c:idx val="4"/>
              <c:layout>
                <c:manualLayout>
                  <c:x val="4.6296296296296563E-3"/>
                  <c:y val="-1.4030166404401976E-2"/>
                </c:manualLayout>
              </c:layout>
              <c:showVal val="1"/>
            </c:dLbl>
            <c:dLbl>
              <c:idx val="5"/>
              <c:layout>
                <c:manualLayout>
                  <c:x val="-4.6296296296296563E-3"/>
                  <c:y val="5.6120665617607896E-3"/>
                </c:manualLayout>
              </c:layout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 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_-* #,##0_р_._-;\-* #,##0_р_._-;_-* "-"??_р_._-;_-@_-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18</c:v>
                </c:pt>
                <c:pt idx="3">
                  <c:v>23</c:v>
                </c:pt>
                <c:pt idx="4">
                  <c:v>34</c:v>
                </c:pt>
                <c:pt idx="5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</c:v>
                </c:pt>
              </c:strCache>
            </c:strRef>
          </c:tx>
          <c:dLbls>
            <c:dLbl>
              <c:idx val="6"/>
              <c:layout/>
              <c:showVal val="1"/>
            </c:dLbl>
            <c:dLbl>
              <c:idx val="7"/>
              <c:layout>
                <c:manualLayout>
                  <c:x val="-1.5432098765432172E-3"/>
                  <c:y val="-8.4180998426411968E-2"/>
                </c:manualLayout>
              </c:layout>
              <c:showVal val="1"/>
            </c:dLbl>
            <c:dLbl>
              <c:idx val="8"/>
              <c:layout>
                <c:manualLayout>
                  <c:x val="-5.596744089589397E-2"/>
                  <c:y val="-0.2020343515844039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6" formatCode="_-* #,##0_р_._-;\-* #,##0_р_._-;_-* &quot;-&quot;??_р_._-;_-@_-">
                  <c:v>67</c:v>
                </c:pt>
                <c:pt idx="7" formatCode="_-* #,##0_р_._-;\-* #,##0_р_._-;_-* &quot;-&quot;??_р_._-;_-@_-">
                  <c:v>70</c:v>
                </c:pt>
                <c:pt idx="8" formatCode="_-* #,##0_р_._-;\-* #,##0_р_._-;_-* &quot;-&quot;??_р_._-;_-@_-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axId val="124552704"/>
        <c:axId val="123787520"/>
      </c:areaChart>
      <c:valAx>
        <c:axId val="123787520"/>
        <c:scaling>
          <c:orientation val="minMax"/>
        </c:scaling>
        <c:axPos val="l"/>
        <c:majorGridlines>
          <c:spPr>
            <a:ln w="25400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24552704"/>
        <c:crosses val="autoZero"/>
        <c:crossBetween val="midCat"/>
      </c:valAx>
      <c:dateAx>
        <c:axId val="1245527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23787520"/>
        <c:crosses val="autoZero"/>
        <c:lblOffset val="100"/>
        <c:baseTimeUnit val="days"/>
        <c:majorUnit val="1"/>
        <c:minorUnit val="1"/>
      </c:dateAx>
      <c:spPr>
        <a:noFill/>
        <a:ln w="25400">
          <a:solidFill>
            <a:prstClr val="black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9394882050142578E-3"/>
                  <c:y val="-2.2676051867252942E-2"/>
                </c:manualLayout>
              </c:layout>
              <c:tx>
                <c:rich>
                  <a:bodyPr/>
                  <a:lstStyle/>
                  <a:p>
                    <a:r>
                      <a:rPr lang="ru-RU" sz="4000" baseline="0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9602220123690106E-3"/>
                  <c:y val="-9.8504928023870845E-3"/>
                </c:manualLayout>
              </c:layout>
              <c:showVal val="1"/>
            </c:dLbl>
            <c:dLbl>
              <c:idx val="3"/>
              <c:layout>
                <c:manualLayout>
                  <c:x val="-2.4776182276042866E-3"/>
                  <c:y val="-3.8711770120780239E-2"/>
                </c:manualLayout>
              </c:layout>
              <c:showVal val="1"/>
            </c:dLbl>
            <c:dLbl>
              <c:idx val="4"/>
              <c:layout>
                <c:manualLayout>
                  <c:x val="9.0388105025367531E-3"/>
                  <c:y val="-7.5241639817798023E-2"/>
                </c:manualLayout>
              </c:layout>
              <c:showVal val="1"/>
            </c:dLbl>
            <c:dLbl>
              <c:idx val="5"/>
              <c:layout>
                <c:manualLayout>
                  <c:x val="9.700426804429169E-3"/>
                  <c:y val="-1.540384401733143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_-* #,##0_р_._-;\-* #,##0_р_._-;_-* "-"??_р_._-;_-@_-</c:formatCode>
                <c:ptCount val="9"/>
                <c:pt idx="0">
                  <c:v>0</c:v>
                </c:pt>
                <c:pt idx="1">
                  <c:v>9</c:v>
                </c:pt>
                <c:pt idx="2">
                  <c:v>20</c:v>
                </c:pt>
                <c:pt idx="3">
                  <c:v>25</c:v>
                </c:pt>
                <c:pt idx="4">
                  <c:v>48</c:v>
                </c:pt>
                <c:pt idx="5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4.2622578972706824E-3"/>
                  <c:y val="-4.8503340898630322E-2"/>
                </c:manualLayout>
              </c:layout>
              <c:showVal val="1"/>
            </c:dLbl>
            <c:dLbl>
              <c:idx val="7"/>
              <c:layout>
                <c:manualLayout>
                  <c:x val="-1.5432313076324852E-3"/>
                  <c:y val="-0.12197434412049454"/>
                </c:manualLayout>
              </c:layout>
              <c:showVal val="1"/>
            </c:dLbl>
            <c:dLbl>
              <c:idx val="8"/>
              <c:layout>
                <c:manualLayout>
                  <c:x val="-4.401154501351702E-2"/>
                  <c:y val="-0.17763958766486271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6" formatCode="_-* #,##0_р_._-;\-* #,##0_р_._-;_-* &quot;-&quot;??_р_._-;_-@_-">
                  <c:v>80</c:v>
                </c:pt>
                <c:pt idx="7" formatCode="_-* #,##0_р_._-;\-* #,##0_р_._-;_-* &quot;-&quot;??_р_._-;_-@_-">
                  <c:v>100</c:v>
                </c:pt>
                <c:pt idx="8" formatCode="_-* #,##0_р_._-;\-* #,##0_р_._-;_-* &quot;-&quot;??_р_._-;_-@_-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axId val="173870464"/>
        <c:axId val="173868928"/>
      </c:areaChart>
      <c:valAx>
        <c:axId val="173868928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73870464"/>
        <c:crosses val="autoZero"/>
        <c:crossBetween val="midCat"/>
      </c:valAx>
      <c:dateAx>
        <c:axId val="17387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73868928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9602014033960406E-3"/>
                  <c:y val="-2.2448261287156011E-2"/>
                </c:manualLayout>
              </c:layout>
              <c:showVal val="1"/>
            </c:dLbl>
            <c:dLbl>
              <c:idx val="3"/>
              <c:layout>
                <c:manualLayout>
                  <c:x val="3.4013605442177043E-3"/>
                  <c:y val="-3.3672391930733757E-2"/>
                </c:manualLayout>
              </c:layout>
              <c:showVal val="1"/>
            </c:dLbl>
            <c:dLbl>
              <c:idx val="4"/>
              <c:layout>
                <c:manualLayout>
                  <c:x val="1.491778691256527E-2"/>
                  <c:y val="-2.4850413446125052E-2"/>
                </c:manualLayout>
              </c:layout>
              <c:showVal val="1"/>
            </c:dLbl>
            <c:dLbl>
              <c:idx val="5"/>
              <c:layout>
                <c:manualLayout>
                  <c:x val="8.8196218938636761E-4"/>
                  <c:y val="-5.8236386433253462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_-* #,##0_р_._-;\-* #,##0_р_._-;_-* "-"??_р_._-;_-@_-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26</c:v>
                </c:pt>
                <c:pt idx="4">
                  <c:v>88</c:v>
                </c:pt>
                <c:pt idx="5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-3.0864626152649712E-3"/>
                  <c:y val="-8.1257638040217753E-2"/>
                </c:manualLayout>
              </c:layout>
              <c:tx>
                <c:rich>
                  <a:bodyPr/>
                  <a:lstStyle/>
                  <a:p>
                    <a:r>
                      <a:rPr lang="en-US" sz="4000" baseline="0" dirty="0" smtClean="0"/>
                      <a:t>2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8.8920675480501227E-3"/>
                  <c:y val="-0.1295330280762455"/>
                </c:manualLayout>
              </c:layout>
              <c:showVal val="1"/>
            </c:dLbl>
            <c:dLbl>
              <c:idx val="8"/>
              <c:layout>
                <c:manualLayout>
                  <c:x val="-5.1441043587749403E-2"/>
                  <c:y val="-0.21039388480645047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6" formatCode="_-* #,##0_р_._-;\-* #,##0_р_._-;_-* &quot;-&quot;??_р_._-;_-@_-">
                  <c:v>200</c:v>
                </c:pt>
                <c:pt idx="7" formatCode="_-* #,##0_р_._-;\-* #,##0_р_._-;_-* &quot;-&quot;??_р_._-;_-@_-">
                  <c:v>250</c:v>
                </c:pt>
                <c:pt idx="8" formatCode="_-* #,##0_р_._-;\-* #,##0_р_._-;_-* &quot;-&quot;??_р_._-;_-@_-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axId val="190468480"/>
        <c:axId val="190236544"/>
      </c:areaChart>
      <c:valAx>
        <c:axId val="190236544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90468480"/>
        <c:crosses val="autoZero"/>
        <c:crossBetween val="midCat"/>
      </c:valAx>
      <c:dateAx>
        <c:axId val="190468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90236544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697441025071278E-3"/>
                  <c:y val="2.771517450442022E-2"/>
                </c:manualLayout>
              </c:layout>
              <c:tx>
                <c:rich>
                  <a:bodyPr/>
                  <a:lstStyle/>
                  <a:p>
                    <a:r>
                      <a:rPr lang="ru-RU" sz="4000" baseline="0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813613302225679E-3"/>
                  <c:y val="1.2825559064865856E-2"/>
                </c:manualLayout>
              </c:layout>
              <c:showVal val="1"/>
            </c:dLbl>
            <c:dLbl>
              <c:idx val="3"/>
              <c:layout>
                <c:manualLayout>
                  <c:x val="-8.3565946376328911E-3"/>
                  <c:y val="2.427726284381105E-2"/>
                </c:manualLayout>
              </c:layout>
              <c:showVal val="1"/>
            </c:dLbl>
            <c:dLbl>
              <c:idx val="4"/>
              <c:layout>
                <c:manualLayout>
                  <c:x val="-5.6586305225345334E-3"/>
                  <c:y val="-3.9967781357626929E-2"/>
                </c:manualLayout>
              </c:layout>
              <c:showVal val="1"/>
            </c:dLbl>
            <c:dLbl>
              <c:idx val="5"/>
              <c:layout>
                <c:manualLayout>
                  <c:x val="-2.5573431655741954E-2"/>
                  <c:y val="-0.136342787309346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 formatCode="_-* #,##0.00_р_._-;\-* #,##0.00_р_._-;_-* &quot;-&quot;??_р_._-;_-@_-">
                  <c:v>0</c:v>
                </c:pt>
                <c:pt idx="1">
                  <c:v>1.3</c:v>
                </c:pt>
                <c:pt idx="2">
                  <c:v>1.84</c:v>
                </c:pt>
                <c:pt idx="3">
                  <c:v>1.4</c:v>
                </c:pt>
                <c:pt idx="4">
                  <c:v>5.3199999999999985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-3.0864197530864352E-3"/>
                  <c:y val="-3.0866366089684412E-2"/>
                </c:manualLayout>
              </c:layout>
              <c:showVal val="1"/>
            </c:dLbl>
            <c:dLbl>
              <c:idx val="7"/>
              <c:layout>
                <c:manualLayout>
                  <c:x val="-1.5432098765432187E-3"/>
                  <c:y val="-8.4180998426411927E-2"/>
                </c:manualLayout>
              </c:layout>
              <c:showVal val="1"/>
            </c:dLbl>
            <c:dLbl>
              <c:idx val="8"/>
              <c:layout>
                <c:manualLayout>
                  <c:x val="3.0864197530864378E-3"/>
                  <c:y val="-0.18519819653810701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axId val="181446528"/>
        <c:axId val="181444992"/>
      </c:areaChart>
      <c:valAx>
        <c:axId val="181444992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.00_р_._-;\-* #,##0.0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81446528"/>
        <c:crosses val="autoZero"/>
        <c:crossBetween val="midCat"/>
      </c:valAx>
      <c:dateAx>
        <c:axId val="181446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81444992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4000" baseline="0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813613302225679E-3"/>
                  <c:y val="1.0305997746282165E-2"/>
                </c:manualLayout>
              </c:layout>
              <c:showVal val="1"/>
            </c:dLbl>
            <c:dLbl>
              <c:idx val="3"/>
              <c:layout>
                <c:manualLayout>
                  <c:x val="-8.3565946376328963E-3"/>
                  <c:y val="2.9316583871633307E-2"/>
                </c:manualLayout>
              </c:layout>
              <c:showVal val="1"/>
            </c:dLbl>
            <c:dLbl>
              <c:idx val="4"/>
              <c:layout>
                <c:manualLayout>
                  <c:x val="-2.4765303855127211E-2"/>
                  <c:y val="-9.7330455346231366E-3"/>
                </c:manualLayout>
              </c:layout>
              <c:showVal val="1"/>
            </c:dLbl>
            <c:dLbl>
              <c:idx val="5"/>
              <c:layout>
                <c:manualLayout>
                  <c:x val="-4.1740616783320264E-2"/>
                  <c:y val="-5.8236386433253462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0</c:v>
                </c:pt>
                <c:pt idx="1">
                  <c:v>1.9000000000000001</c:v>
                </c:pt>
                <c:pt idx="2">
                  <c:v>3.8499999999999988</c:v>
                </c:pt>
                <c:pt idx="3">
                  <c:v>5.4300000000000024</c:v>
                </c:pt>
                <c:pt idx="4">
                  <c:v>6.63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-3.0864197530864343E-3"/>
                  <c:y val="-3.0866366089684412E-2"/>
                </c:manualLayout>
              </c:layout>
              <c:showVal val="1"/>
            </c:dLbl>
            <c:dLbl>
              <c:idx val="7"/>
              <c:layout>
                <c:manualLayout>
                  <c:x val="-1.5432098765432185E-3"/>
                  <c:y val="-8.4180998426411927E-2"/>
                </c:manualLayout>
              </c:layout>
              <c:showVal val="1"/>
            </c:dLbl>
            <c:dLbl>
              <c:idx val="8"/>
              <c:layout>
                <c:manualLayout>
                  <c:x val="3.0864197530864369E-3"/>
                  <c:y val="-0.18519819653810699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axId val="181260672"/>
        <c:axId val="180847744"/>
      </c:areaChart>
      <c:valAx>
        <c:axId val="180847744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81260672"/>
        <c:crosses val="autoZero"/>
        <c:crossBetween val="midCat"/>
      </c:valAx>
      <c:dateAx>
        <c:axId val="181260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80847744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813613302225679E-3"/>
                  <c:y val="1.0305997746282165E-2"/>
                </c:manualLayout>
              </c:layout>
              <c:tx>
                <c:rich>
                  <a:bodyPr/>
                  <a:lstStyle/>
                  <a:p>
                    <a:r>
                      <a:rPr lang="en-US" sz="4000" baseline="0" dirty="0"/>
                      <a:t> 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186997740991912E-4"/>
                  <c:y val="-3.4377132699542289E-3"/>
                </c:manualLayout>
              </c:layout>
              <c:tx>
                <c:rich>
                  <a:bodyPr/>
                  <a:lstStyle/>
                  <a:p>
                    <a:endParaRPr lang="ru-RU" sz="4000" baseline="0" dirty="0" smtClean="0"/>
                  </a:p>
                  <a:p>
                    <a:r>
                      <a:rPr lang="en-US" dirty="0" smtClean="0"/>
                      <a:t>     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4765303855127211E-2"/>
                  <c:y val="-9.7330455346231366E-3"/>
                </c:manualLayout>
              </c:layout>
              <c:showVal val="1"/>
            </c:dLbl>
            <c:dLbl>
              <c:idx val="5"/>
              <c:layout>
                <c:manualLayout>
                  <c:x val="-4.0270872680813245E-2"/>
                  <c:y val="2.2330852127541412E-3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r>
                      <a:rPr lang="en-US" smtClean="0"/>
                      <a:t>    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4000" baseline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_-* #,##0_р_._-;\-* #,##0_р_._-;_-* "-"??_р_._-;_-@_-</c:formatCode>
                <c:ptCount val="6"/>
                <c:pt idx="0">
                  <c:v>0</c:v>
                </c:pt>
                <c:pt idx="1">
                  <c:v>0</c:v>
                </c:pt>
                <c:pt idx="2" formatCode="_-* #,##0.0_р_._-;\-* #,##0.0_р_._-;_-* &quot;-&quot;??_р_._-;_-@_-">
                  <c:v>0</c:v>
                </c:pt>
                <c:pt idx="3" formatCode="_-* #,##0.0_р_._-;\-* #,##0.0_р_._-;_-* &quot;-&quot;??_р_._-;_-@_-">
                  <c:v>0</c:v>
                </c:pt>
                <c:pt idx="4">
                  <c:v>19.97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dLbl>
              <c:idx val="6"/>
              <c:layout>
                <c:manualLayout>
                  <c:x val="-3.0864197530864352E-3"/>
                  <c:y val="-3.0866366089684412E-2"/>
                </c:manualLayout>
              </c:layout>
              <c:showVal val="1"/>
            </c:dLbl>
            <c:dLbl>
              <c:idx val="7"/>
              <c:layout>
                <c:manualLayout>
                  <c:x val="-1.5432098765432187E-3"/>
                  <c:y val="-8.4180998426411927E-2"/>
                </c:manualLayout>
              </c:layout>
              <c:showVal val="1"/>
            </c:dLbl>
            <c:dLbl>
              <c:idx val="8"/>
              <c:layout>
                <c:manualLayout>
                  <c:x val="3.0864197530864378E-3"/>
                  <c:y val="-0.18519819653810701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axId val="190032128"/>
        <c:axId val="181362688"/>
      </c:areaChart>
      <c:valAx>
        <c:axId val="181362688"/>
        <c:scaling>
          <c:orientation val="minMax"/>
        </c:scaling>
        <c:axPos val="l"/>
        <c:majorGridlines>
          <c:spPr>
            <a:ln w="25400" cap="rnd" cmpd="sng">
              <a:solidFill>
                <a:schemeClr val="tx1"/>
              </a:solidFill>
            </a:ln>
          </c:spPr>
        </c:majorGridlines>
        <c:numFmt formatCode="_-* #,##0_р_._-;\-* #,##0_р_._-;_-* &quot;-&quot;??_р_._-;_-@_-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90032128"/>
        <c:crosses val="autoZero"/>
        <c:crossBetween val="midCat"/>
      </c:valAx>
      <c:dateAx>
        <c:axId val="19003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81362688"/>
        <c:crosses val="autoZero"/>
        <c:lblOffset val="100"/>
        <c:baseTimeUnit val="days"/>
        <c:majorUnit val="1"/>
        <c:minorUnit val="1"/>
      </c:dateAx>
      <c:spPr>
        <a:ln w="25400"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9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xmlns="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xmlns="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056" y="1980580"/>
            <a:ext cx="4824536" cy="1490028"/>
          </a:xfrm>
        </p:spPr>
        <p:txBody>
          <a:bodyPr/>
          <a:lstStyle/>
          <a:p>
            <a:pPr lvl="0" algn="ctr" defTabSz="914400" fontAlgn="base"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Лагода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 Сергеевич </a:t>
            </a:r>
          </a:p>
          <a:p>
            <a:pPr algn="ctr" fontAlgn="base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Отец-основатель  ООО «Русская ягода»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 descr="df7d2af949abbf49a6176d9e288aea6b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5833" r="14207"/>
          <a:stretch>
            <a:fillRect/>
          </a:stretch>
        </p:blipFill>
        <p:spPr>
          <a:xfrm>
            <a:off x="4212208" y="1044476"/>
            <a:ext cx="2088232" cy="816801"/>
          </a:xfrm>
        </p:spPr>
      </p:pic>
      <p:pic>
        <p:nvPicPr>
          <p:cNvPr id="11" name="Picture 3" descr="C:\Users\Юля(Бухгалтерия)\Desktop\СА\Макеты\56e0eacb7693b4638de2d840b8d2e0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792" y="1116484"/>
            <a:ext cx="2587554" cy="3888432"/>
          </a:xfrm>
          <a:prstGeom prst="rect">
            <a:avLst/>
          </a:prstGeom>
          <a:noFill/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xmlns="" id="{F7E52357-4A85-D641-8CC2-E2902AE3AAEF}"/>
              </a:ext>
            </a:extLst>
          </p:cNvPr>
          <p:cNvSpPr txBox="1">
            <a:spLocks/>
          </p:cNvSpPr>
          <p:nvPr/>
        </p:nvSpPr>
        <p:spPr>
          <a:xfrm>
            <a:off x="2844056" y="2772668"/>
            <a:ext cx="5184576" cy="1296144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pPr marL="0" marR="0" lvl="0" indent="0" algn="l" defTabSz="746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выступления: «Про то, как потратить кровно заработанные на сельское хозяйство, но при этом получить массу удовольствия»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864" y="684436"/>
            <a:ext cx="6762327" cy="63025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Урожайность малины (т/га)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40" y="684436"/>
            <a:ext cx="6762327" cy="63025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Урожайность клубники традиционной(т/га)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856" y="756444"/>
            <a:ext cx="6762327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Урожайность клубники ремонтантной(т/га)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13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1344911" y="626815"/>
            <a:ext cx="7187777" cy="417661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Рисунок 7" descr="df7d2af949abbf49a6176d9e288aea6b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1331888" y="252388"/>
            <a:ext cx="2232248" cy="698151"/>
          </a:xfrm>
        </p:spPr>
      </p:pic>
      <p:pic>
        <p:nvPicPr>
          <p:cNvPr id="7" name="Содержимое 3" descr="DSC_5250.jpg"/>
          <p:cNvPicPr>
            <a:picLocks noGrp="1" noChangeAspect="1"/>
          </p:cNvPicPr>
          <p:nvPr>
            <p:ph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2195984" y="2052588"/>
            <a:ext cx="3816424" cy="2505522"/>
          </a:xfrm>
        </p:spPr>
      </p:pic>
      <p:pic>
        <p:nvPicPr>
          <p:cNvPr id="11" name="Содержимое 3" descr="DSC_5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960" y="1188491"/>
            <a:ext cx="4680520" cy="29610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0C4E196-F312-42D7-93C4-22E4D9FEDBE0}"/>
              </a:ext>
            </a:extLst>
          </p:cNvPr>
          <p:cNvSpPr txBox="1">
            <a:spLocks/>
          </p:cNvSpPr>
          <p:nvPr/>
        </p:nvSpPr>
        <p:spPr>
          <a:xfrm>
            <a:off x="1979960" y="4212828"/>
            <a:ext cx="4680520" cy="10283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82296" tIns="41148" rIns="82296" bIns="41148" rtlCol="0" anchor="ctr">
            <a:normAutofit fontScale="92500" lnSpcReduction="10000"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Lato" charset="0"/>
                <a:cs typeface="Times New Roman" pitchFamily="18" charset="0"/>
              </a:rPr>
              <a:t>Контакты 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www.ruyagodka.ru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Email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: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info@ruyagodka.ru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FaceBook@Ruyagodka.ru</a:t>
            </a: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Лагода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Максим Сергеевич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тел.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+7(903)663-78-55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Рябинин Иван Александрович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тел.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Lato" charset="0"/>
                <a:cs typeface="Times New Roman" pitchFamily="18" charset="0"/>
              </a:rPr>
              <a:t>+7(926)218-36-56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1768" y="1980580"/>
            <a:ext cx="2012364" cy="2088231"/>
          </a:xfrm>
          <a:prstGeom prst="wedgeRoundRectCallout">
            <a:avLst>
              <a:gd name="adj1" fmla="val 59624"/>
              <a:gd name="adj2" fmla="val -21478"/>
              <a:gd name="adj3" fmla="val 16667"/>
            </a:avLst>
          </a:prstGeom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недобрые старые времена было три легких способа разориться: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самым быстрым из них были скачки, самым приятным – женщины,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 самым надежным – сельское хозяйство.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Питт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Амхерст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3802" y="618295"/>
            <a:ext cx="7303211" cy="4949083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мы решили заняться выращиванием Русской ягоды, то с самого начала очень требовательно подошли к выбору подходящего для этого места. Нам хотелось найти не только самую плодородную землю, но и экологически чистые поля. Оказалось, что земля Луховицкого района соответствует нашим высоким требованиям. Поэтому именно здесь мы нашли и задействовали 68 га для создания идеальных условий для выращивания всеми любимых Русских ягод: клубники и малины.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использует саженцы самого высокого стандарта и лучшие технологии выращивания ягод. Уникальная система капельного полива (орошения каждого куста) гарантирует комфортные условия созревания каждой ягоды. Экологически чистые и только самые необходимые для ягоды удобрения, соответствующие мировым стандартам качества и выращивания продуктов, позволяют вырастить ягоды с прекрасным внешним видом и натуральным вкусом.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Бережная укладка ягод в фирменную упаковку и строгое соблюдение температурного режима в течение нескольких часов после ее сбора позволяют доставить продукцию покупателю свежей, включая камеру шокового охлаждения с поля. Природные витамины ягод сохраняются благодаря использованию современного холодильного оборудования с передовой функцией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экспресс-охлаждения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187872" y="684436"/>
            <a:ext cx="6797016" cy="432048"/>
          </a:xfrm>
        </p:spPr>
        <p:txBody>
          <a:bodyPr anchor="t"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данный момент посажено 15 га клубники и 22 га малины.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pic>
        <p:nvPicPr>
          <p:cNvPr id="6" name="Picture 4" descr="C:\Users\Юля(Бухгалтерия)\Desktop\на бот чат\IMG_2413(1)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840" y="1260500"/>
            <a:ext cx="3186354" cy="4248472"/>
          </a:xfrm>
          <a:prstGeom prst="rect">
            <a:avLst/>
          </a:prstGeom>
          <a:noFill/>
        </p:spPr>
      </p:pic>
      <p:pic>
        <p:nvPicPr>
          <p:cNvPr id="7" name="Рисунок 6" descr="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248" y="1260500"/>
            <a:ext cx="2880320" cy="2106234"/>
          </a:xfrm>
          <a:prstGeom prst="rect">
            <a:avLst/>
          </a:prstGeom>
        </p:spPr>
      </p:pic>
      <p:pic>
        <p:nvPicPr>
          <p:cNvPr id="8" name="Рисунок 7" descr="20617051_468776103499057_407263471159974903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248" y="3420740"/>
            <a:ext cx="28539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pic>
        <p:nvPicPr>
          <p:cNvPr id="6" name="Picture 4" descr="C:\Users\Юля(Бухгалтерия)\Desktop\на бот чат\IMG_2413(1)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808" y="1116484"/>
            <a:ext cx="3240360" cy="4320480"/>
          </a:xfrm>
          <a:prstGeom prst="rect">
            <a:avLst/>
          </a:prstGeom>
          <a:noFill/>
        </p:spPr>
      </p:pic>
      <p:pic>
        <p:nvPicPr>
          <p:cNvPr id="8" name="Рисунок 7" descr="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208" y="900460"/>
            <a:ext cx="3491880" cy="2327010"/>
          </a:xfrm>
          <a:prstGeom prst="rect">
            <a:avLst/>
          </a:prstGeom>
        </p:spPr>
      </p:pic>
      <p:pic>
        <p:nvPicPr>
          <p:cNvPr id="9" name="Рисунок 8" descr="20617051_468776103499057_407263471159974903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2208" y="3348732"/>
            <a:ext cx="3528392" cy="23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899840" y="1404516"/>
            <a:ext cx="6797016" cy="711352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ООО «Русская ягода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395784" y="3852788"/>
            <a:ext cx="7714882" cy="12723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i="1" dirty="0" smtClean="0"/>
              <a:t>Основные показатели деятельности </a:t>
            </a:r>
          </a:p>
          <a:p>
            <a:pPr algn="ctr">
              <a:buNone/>
            </a:pPr>
            <a:r>
              <a:rPr lang="ru-RU" sz="2600" b="1" i="1" dirty="0" smtClean="0"/>
              <a:t>за период 2014 – 2019 год</a:t>
            </a:r>
            <a:endParaRPr lang="ru-RU" dirty="0"/>
          </a:p>
        </p:txBody>
      </p:sp>
      <p:pic>
        <p:nvPicPr>
          <p:cNvPr id="1026" name="Picture 2" descr="C:\Users\Юля(Бухгалтерия)\Desktop\df7d2af949abbf49a6176d9e288aea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08" y="2340620"/>
            <a:ext cx="368377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169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40" y="684436"/>
            <a:ext cx="6762327" cy="63025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Размер инвестиций (млн.руб.)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72" y="684436"/>
            <a:ext cx="6984776" cy="7113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Динамика роста основных </a:t>
            </a:r>
            <a:r>
              <a:rPr lang="ru-RU" sz="2000" b="1" dirty="0" smtClean="0"/>
              <a:t>средств</a:t>
            </a:r>
            <a:r>
              <a:rPr lang="en-US" sz="2000" b="1" dirty="0" smtClean="0"/>
              <a:t> </a:t>
            </a:r>
            <a:r>
              <a:rPr lang="ru-RU" sz="2000" b="1" dirty="0" smtClean="0"/>
              <a:t>(млн.руб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784" y="1116484"/>
          <a:ext cx="7573407" cy="433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848" y="684436"/>
            <a:ext cx="6762327" cy="63025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Рост выручки (млн.руб.)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72" y="684436"/>
            <a:ext cx="6552728" cy="63025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Условная капитализация (млн.руб.)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7766" y="1132486"/>
          <a:ext cx="7824869" cy="449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4092</TotalTime>
  <Words>419</Words>
  <Application>Microsoft Office PowerPoint</Application>
  <PresentationFormat>Произвольный</PresentationFormat>
  <Paragraphs>107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Wf17_presentation</vt:lpstr>
      <vt:lpstr>Слайд 1</vt:lpstr>
      <vt:lpstr>Слайд 2</vt:lpstr>
      <vt:lpstr>На данный момент посажено 15 га клубники и 22 га малины.</vt:lpstr>
      <vt:lpstr>Слайд 4</vt:lpstr>
      <vt:lpstr>ООО «Русская ягода»</vt:lpstr>
      <vt:lpstr>Размер инвестиций (млн.руб.)</vt:lpstr>
      <vt:lpstr>Динамика роста основных средств (млн.руб.)</vt:lpstr>
      <vt:lpstr>Рост выручки (млн.руб.)</vt:lpstr>
      <vt:lpstr>Условная капитализация (млн.руб.)</vt:lpstr>
      <vt:lpstr>Урожайность малины (т/га)</vt:lpstr>
      <vt:lpstr>Урожайность клубники традиционной(т/га)</vt:lpstr>
      <vt:lpstr>Урожайность клубники ремонтантной(т/га)</vt:lpstr>
      <vt:lpstr>Благодарю за внимание! </vt:lpstr>
    </vt:vector>
  </TitlesOfParts>
  <Company>Berry-Union.RU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creator>Berry-Union.RU</dc:creator>
  <cp:lastModifiedBy>HP</cp:lastModifiedBy>
  <cp:revision>28</cp:revision>
  <cp:lastPrinted>2017-09-01T08:27:00Z</cp:lastPrinted>
  <dcterms:created xsi:type="dcterms:W3CDTF">2017-08-31T15:35:35Z</dcterms:created>
  <dcterms:modified xsi:type="dcterms:W3CDTF">2020-02-19T12:35:36Z</dcterms:modified>
</cp:coreProperties>
</file>